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  <p:sldId id="262" r:id="rId3"/>
    <p:sldId id="257" r:id="rId4"/>
    <p:sldId id="260" r:id="rId5"/>
    <p:sldId id="258" r:id="rId6"/>
    <p:sldId id="259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18603FDC-E32A-4AB5-989C-0864C3EAD2B8}" styleName="Themed Style 2 - Accent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28" y="-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audio1.wav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pull dir="lu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pull dir="lu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pull dir="lu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pull dir="l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pull dir="lu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pull dir="lu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pull dir="lu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pull dir="lu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pull dir="lu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pull dir="lu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pull dir="lu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6D49CF91-72DD-4EF2-B012-D2A395DE4AB1}" type="datetimeFigureOut">
              <a:rPr lang="en-US" smtClean="0"/>
              <a:t>10/30/2011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68CFE0EB-58D9-4B8B-8E0C-FD7162035559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pull dir="lu"/>
  </p:transition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                   </a:t>
            </a:r>
            <a:r>
              <a:rPr lang="en-US" sz="4000" dirty="0" smtClean="0"/>
              <a:t>Debates</a:t>
            </a:r>
            <a:endParaRPr lang="en-US" sz="4000" dirty="0"/>
          </a:p>
        </p:txBody>
      </p:sp>
      <p:pic>
        <p:nvPicPr>
          <p:cNvPr id="18434" name="Picture 2" descr="http://commonsenseatheism.com/wp-content/uploads/2010/09/debate-cartoon.pn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981200" y="1981200"/>
            <a:ext cx="4762500" cy="4105275"/>
          </a:xfrm>
          <a:prstGeom prst="rect">
            <a:avLst/>
          </a:prstGeom>
          <a:noFill/>
        </p:spPr>
      </p:pic>
    </p:spTree>
  </p:cSld>
  <p:clrMapOvr>
    <a:masterClrMapping/>
  </p:clrMapOvr>
  <p:transition>
    <p:pull dir="lu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1"/>
          <p:cNvSpPr>
            <a:spLocks noChangeArrowheads="1"/>
          </p:cNvSpPr>
          <p:nvPr/>
        </p:nvSpPr>
        <p:spPr bwMode="auto">
          <a:xfrm>
            <a:off x="1981200" y="1828800"/>
            <a:ext cx="4648200" cy="2677656"/>
          </a:xfrm>
          <a:prstGeom prst="rect">
            <a:avLst/>
          </a:prstGeom>
          <a:ln>
            <a:headEnd/>
            <a:tailEnd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sz="1200" b="1" dirty="0"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solidFill>
                  <a:schemeClr val="tx1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en-US" sz="1200" b="1" dirty="0" smtClean="0">
                <a:solidFill>
                  <a:schemeClr val="tx1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</a:t>
            </a:r>
            <a:r>
              <a:rPr kumimoji="0" lang="en-US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Grade 11-SB13C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  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Plants in the Natural                       Environment</a:t>
            </a:r>
            <a:endParaRPr kumimoji="0" lang="en-US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Period-75 minutes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>
    <p:pull dir="lu"/>
    <p:sndAc>
      <p:stSnd>
        <p:snd r:embed="rId2" name="applause.wav" builtIn="1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1600" dirty="0"/>
              <a:t/>
            </a:r>
            <a:br>
              <a:rPr lang="en-US" sz="1600" dirty="0"/>
            </a:br>
            <a:endParaRPr lang="en-US" sz="16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685800" y="609601"/>
          <a:ext cx="7315200" cy="4858619"/>
        </p:xfrm>
        <a:graphic>
          <a:graphicData uri="http://schemas.openxmlformats.org/drawingml/2006/table">
            <a:tbl>
              <a:tblPr firstRow="1" bandRow="1">
                <a:tableStyleId>{18603FDC-E32A-4AB5-989C-0864C3EAD2B8}</a:tableStyleId>
              </a:tblPr>
              <a:tblGrid>
                <a:gridCol w="7315200"/>
              </a:tblGrid>
              <a:tr h="825048">
                <a:tc>
                  <a:txBody>
                    <a:bodyPr/>
                    <a:lstStyle/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Overall Expectations-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Analyse the role of plants in ecosystems, and assess the impact of human activities on the balance of plants within those ecosystem;</a:t>
                      </a:r>
                    </a:p>
                    <a:p>
                      <a:endParaRPr lang="en-US" sz="12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</a:tr>
              <a:tr h="825048">
                <a:tc>
                  <a:txBody>
                    <a:bodyPr/>
                    <a:lstStyle/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Specific Expectation-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Assess the positive and negative impact of human activities on the natural balance of plant (crop rotation, the use of fertilizers and herbicides, the introduction of new species) A1, C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	</a:t>
                      </a:r>
                      <a:endParaRPr lang="en-US" sz="12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</a:tr>
              <a:tr h="320852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Teaching Strategies-</a:t>
                      </a:r>
                    </a:p>
                    <a:p>
                      <a:endParaRPr lang="en-US" sz="1200" kern="1200" dirty="0" smtClean="0">
                        <a:solidFill>
                          <a:schemeClr val="bg1"/>
                        </a:solidFill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Before the day</a:t>
                      </a:r>
                      <a:r>
                        <a:rPr lang="en-US" sz="1200" kern="1200" baseline="0" dirty="0" smtClean="0">
                          <a:solidFill>
                            <a:schemeClr val="bg1"/>
                          </a:solidFill>
                        </a:rPr>
                        <a:t> of </a:t>
                      </a:r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debate </a:t>
                      </a:r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Home assignment-According to assigned roles students will prepare them self for the debate and with resources and written material for the debate. 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Day of Debate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Describe the procedures and topic of debate with students.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Grouping students into three teams: 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(1) the Affirmative team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(2) the Opposing team and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(3) the judges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Establish the rules of the debate, including timelines.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Half of the class will be the audience.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Give students in the 'audience' a blank rubric.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Distribute copies to the team members.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Clarify with students how they will be judged.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Show them the rubric that will be used for evaluation. </a:t>
                      </a:r>
                      <a:endParaRPr lang="en-US" sz="12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lu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Oval 2"/>
          <p:cNvSpPr>
            <a:spLocks noChangeArrowheads="1"/>
          </p:cNvSpPr>
          <p:nvPr/>
        </p:nvSpPr>
        <p:spPr bwMode="auto">
          <a:xfrm>
            <a:off x="1295400" y="990600"/>
            <a:ext cx="1981200" cy="1143000"/>
          </a:xfrm>
          <a:prstGeom prst="ellipse">
            <a:avLst/>
          </a:prstGeom>
          <a:ln>
            <a:headEnd/>
            <a:tailEnd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cs typeface="Arial" pitchFamily="34" charset="0"/>
              </a:rPr>
              <a:t>       Judge</a:t>
            </a: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Oval 2"/>
          <p:cNvSpPr>
            <a:spLocks noChangeArrowheads="1"/>
          </p:cNvSpPr>
          <p:nvPr/>
        </p:nvSpPr>
        <p:spPr bwMode="auto">
          <a:xfrm>
            <a:off x="5257800" y="914400"/>
            <a:ext cx="1933575" cy="1066800"/>
          </a:xfrm>
          <a:prstGeom prst="ellipse">
            <a:avLst/>
          </a:prstGeom>
          <a:solidFill>
            <a:srgbClr val="C0504D"/>
          </a:solidFill>
          <a:ln w="38100">
            <a:solidFill>
              <a:srgbClr val="F2F2F2"/>
            </a:solidFill>
            <a:round/>
            <a:headEnd/>
            <a:tailEnd/>
          </a:ln>
          <a:effectLst>
            <a:outerShdw dist="28398" dir="3806097" algn="ctr" rotWithShape="0">
              <a:srgbClr val="622423">
                <a:alpha val="50000"/>
              </a:srgb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cs typeface="Arial" pitchFamily="34" charset="0"/>
              </a:rPr>
              <a:t>      </a:t>
            </a:r>
            <a:r>
              <a:rPr kumimoji="0" lang="en-US" sz="11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cs typeface="Arial" pitchFamily="34" charset="0"/>
              </a:rPr>
              <a:t> </a:t>
            </a: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cs typeface="Arial" pitchFamily="34" charset="0"/>
              </a:rPr>
              <a:t> Judge</a:t>
            </a: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411" name="Oval 3"/>
          <p:cNvSpPr>
            <a:spLocks noChangeArrowheads="1"/>
          </p:cNvSpPr>
          <p:nvPr/>
        </p:nvSpPr>
        <p:spPr bwMode="auto">
          <a:xfrm>
            <a:off x="381000" y="3276600"/>
            <a:ext cx="1409700" cy="1219200"/>
          </a:xfrm>
          <a:prstGeom prst="ellipse">
            <a:avLst/>
          </a:prstGeom>
          <a:solidFill>
            <a:srgbClr val="8064A2"/>
          </a:solidFill>
          <a:ln w="38100">
            <a:solidFill>
              <a:srgbClr val="F2F2F2"/>
            </a:solidFill>
            <a:round/>
            <a:headEnd/>
            <a:tailEnd/>
          </a:ln>
          <a:effectLst>
            <a:outerShdw dist="28398" dir="3806097" algn="ctr" rotWithShape="0">
              <a:srgbClr val="3F3151">
                <a:alpha val="50000"/>
              </a:srgb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cs typeface="Arial" pitchFamily="34" charset="0"/>
              </a:rPr>
              <a:t>Affirmative team</a:t>
            </a: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412" name="Oval 4"/>
          <p:cNvSpPr>
            <a:spLocks noChangeArrowheads="1"/>
          </p:cNvSpPr>
          <p:nvPr/>
        </p:nvSpPr>
        <p:spPr bwMode="auto">
          <a:xfrm>
            <a:off x="4724400" y="3200400"/>
            <a:ext cx="1409700" cy="1295400"/>
          </a:xfrm>
          <a:prstGeom prst="ellipse">
            <a:avLst/>
          </a:prstGeom>
          <a:solidFill>
            <a:srgbClr val="8064A2"/>
          </a:solidFill>
          <a:ln w="38100">
            <a:solidFill>
              <a:srgbClr val="F2F2F2"/>
            </a:solidFill>
            <a:round/>
            <a:headEnd/>
            <a:tailEnd/>
          </a:ln>
          <a:effectLst>
            <a:outerShdw dist="28398" dir="3806097" algn="ctr" rotWithShape="0">
              <a:srgbClr val="3F3151">
                <a:alpha val="50000"/>
              </a:srgb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cs typeface="Arial" pitchFamily="34" charset="0"/>
              </a:rPr>
              <a:t>Affirmative team</a:t>
            </a: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413" name="Oval 5"/>
          <p:cNvSpPr>
            <a:spLocks noChangeArrowheads="1"/>
          </p:cNvSpPr>
          <p:nvPr/>
        </p:nvSpPr>
        <p:spPr bwMode="auto">
          <a:xfrm>
            <a:off x="2667000" y="3276600"/>
            <a:ext cx="1314450" cy="1295400"/>
          </a:xfrm>
          <a:prstGeom prst="ellipse">
            <a:avLst/>
          </a:prstGeom>
          <a:solidFill>
            <a:srgbClr val="F79646"/>
          </a:solidFill>
          <a:ln w="38100">
            <a:solidFill>
              <a:srgbClr val="F2F2F2"/>
            </a:solidFill>
            <a:round/>
            <a:headEnd/>
            <a:tailEnd/>
          </a:ln>
          <a:effectLst>
            <a:outerShdw dist="28398" dir="3806097" algn="ctr" rotWithShape="0">
              <a:srgbClr val="974706">
                <a:alpha val="50000"/>
              </a:srgb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cs typeface="Arial" pitchFamily="34" charset="0"/>
              </a:rPr>
              <a:t>Opposing team</a:t>
            </a: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7414" name="Oval 6"/>
          <p:cNvSpPr>
            <a:spLocks noChangeArrowheads="1"/>
          </p:cNvSpPr>
          <p:nvPr/>
        </p:nvSpPr>
        <p:spPr bwMode="auto">
          <a:xfrm>
            <a:off x="6781800" y="3124200"/>
            <a:ext cx="1238250" cy="1295400"/>
          </a:xfrm>
          <a:prstGeom prst="ellipse">
            <a:avLst/>
          </a:prstGeom>
          <a:solidFill>
            <a:srgbClr val="F79646"/>
          </a:solidFill>
          <a:ln w="38100">
            <a:solidFill>
              <a:srgbClr val="F2F2F2"/>
            </a:solidFill>
            <a:round/>
            <a:headEnd/>
            <a:tailEnd/>
          </a:ln>
          <a:effectLst>
            <a:outerShdw dist="28398" dir="3806097" algn="ctr" rotWithShape="0">
              <a:srgbClr val="974706">
                <a:alpha val="50000"/>
              </a:srgb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cs typeface="Arial" pitchFamily="34" charset="0"/>
              </a:rPr>
              <a:t>Opposing team</a:t>
            </a: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5" name="Straight Arrow Connector 14"/>
          <p:cNvCxnSpPr/>
          <p:nvPr/>
        </p:nvCxnSpPr>
        <p:spPr>
          <a:xfrm>
            <a:off x="2057400" y="3962400"/>
            <a:ext cx="609600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/>
          <p:nvPr/>
        </p:nvCxnSpPr>
        <p:spPr>
          <a:xfrm>
            <a:off x="6172200" y="3886200"/>
            <a:ext cx="609600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/>
          <p:nvPr/>
        </p:nvCxnSpPr>
        <p:spPr>
          <a:xfrm rot="5400000">
            <a:off x="876300" y="2324100"/>
            <a:ext cx="1143000" cy="7620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 rot="16200000" flipH="1">
            <a:off x="6400800" y="2286000"/>
            <a:ext cx="1143000" cy="5334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/>
          <p:nvPr/>
        </p:nvCxnSpPr>
        <p:spPr>
          <a:xfrm rot="16200000" flipH="1">
            <a:off x="2324100" y="2476500"/>
            <a:ext cx="1143000" cy="4572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/>
          <p:nvPr/>
        </p:nvCxnSpPr>
        <p:spPr>
          <a:xfrm rot="5400000">
            <a:off x="4914900" y="2324100"/>
            <a:ext cx="1219200" cy="5334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>
    <p:pull dir="lu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1447800" y="914400"/>
          <a:ext cx="6172200" cy="3977640"/>
        </p:xfrm>
        <a:graphic>
          <a:graphicData uri="http://schemas.openxmlformats.org/drawingml/2006/table">
            <a:tbl>
              <a:tblPr firstRow="1" bandRow="1">
                <a:tableStyleId>{284E427A-3D55-4303-BF80-6455036E1DE7}</a:tableStyleId>
              </a:tblPr>
              <a:tblGrid>
                <a:gridCol w="6172200"/>
              </a:tblGrid>
              <a:tr h="25146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 smtClean="0">
                        <a:solidFill>
                          <a:schemeClr val="bg1"/>
                        </a:solidFill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 smtClean="0">
                          <a:solidFill>
                            <a:schemeClr val="bg1"/>
                          </a:solidFill>
                        </a:rPr>
                        <a:t>During –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itchFamily="34" charset="0"/>
                        <a:buChar char="•"/>
                      </a:pPr>
                      <a:r>
                        <a:rPr lang="en-US" sz="1200" b="0" dirty="0" smtClean="0">
                          <a:solidFill>
                            <a:schemeClr val="bg1"/>
                          </a:solidFill>
                        </a:rPr>
                        <a:t>Prepare </a:t>
                      </a: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the room layout to facilitate the debate.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itchFamily="34" charset="0"/>
                        <a:buChar char="•"/>
                      </a:pPr>
                      <a:r>
                        <a:rPr lang="en-US" sz="1200" b="0" dirty="0" smtClean="0">
                          <a:solidFill>
                            <a:schemeClr val="bg1"/>
                          </a:solidFill>
                        </a:rPr>
                        <a:t>Students </a:t>
                      </a: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will use their written note and resources for the debate. 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itchFamily="34" charset="0"/>
                        <a:buChar char="•"/>
                      </a:pP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Judges should be taking notes the entire debate - evidence for questioning. 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itchFamily="34" charset="0"/>
                        <a:buChar char="•"/>
                      </a:pP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Begin the debate with the Affirmative side speaking first. 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itchFamily="34" charset="0"/>
                        <a:buChar char="•"/>
                      </a:pP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Allow them 3-5 minutes of uninterrupted time to explain their position. 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itchFamily="34" charset="0"/>
                        <a:buChar char="•"/>
                      </a:pP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All the members must participate equally.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itchFamily="34" charset="0"/>
                        <a:buChar char="•"/>
                      </a:pP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Repeat the previous step for the opposition side and time limits </a:t>
                      </a:r>
                      <a:r>
                        <a:rPr lang="en-US" sz="1200" b="0" dirty="0" smtClean="0">
                          <a:solidFill>
                            <a:schemeClr val="bg1"/>
                          </a:solidFill>
                        </a:rPr>
                        <a:t>etc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itchFamily="34" charset="0"/>
                        <a:buChar char="•"/>
                      </a:pPr>
                      <a:r>
                        <a:rPr lang="en-US" sz="1200" b="0" dirty="0" smtClean="0">
                          <a:solidFill>
                            <a:schemeClr val="bg1"/>
                          </a:solidFill>
                        </a:rPr>
                        <a:t>This </a:t>
                      </a: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process will be  continue until all  expected questions  would not be discussed by </a:t>
                      </a:r>
                      <a:r>
                        <a:rPr lang="en-US" sz="1200" b="0" dirty="0" smtClean="0">
                          <a:solidFill>
                            <a:schemeClr val="bg1"/>
                          </a:solidFill>
                        </a:rPr>
                        <a:t> team </a:t>
                      </a: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members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itchFamily="34" charset="0"/>
                        <a:buChar char="•"/>
                      </a:pPr>
                      <a:r>
                        <a:rPr lang="en-US" sz="1200" b="0" dirty="0">
                          <a:solidFill>
                            <a:schemeClr val="bg1"/>
                          </a:solidFill>
                        </a:rPr>
                        <a:t>Give both sides about three minutes to confer and prepare for their rebuttal</a:t>
                      </a:r>
                      <a:r>
                        <a:rPr lang="en-US" sz="1200" dirty="0">
                          <a:solidFill>
                            <a:schemeClr val="bg1"/>
                          </a:solidFill>
                        </a:rPr>
                        <a:t>. </a:t>
                      </a:r>
                      <a:endParaRPr lang="en-US" sz="1200" b="0" dirty="0">
                        <a:solidFill>
                          <a:schemeClr val="bg1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458481">
                <a:tc>
                  <a:txBody>
                    <a:bodyPr/>
                    <a:lstStyle/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After-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Members of the audience should be given an opportunity to ask questions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And to contribute their own thoughts and opinions on the arguments presented.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bg1"/>
                          </a:solidFill>
                        </a:rPr>
                        <a:t>Members of the debate teams may also wish to reflect on their performance and seek feedback from the audience, including the teacher. Make overall encouraging assessment.</a:t>
                      </a:r>
                    </a:p>
                    <a:p>
                      <a:endParaRPr lang="en-US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lu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762000" y="591502"/>
          <a:ext cx="7010401" cy="5524443"/>
        </p:xfrm>
        <a:graphic>
          <a:graphicData uri="http://schemas.openxmlformats.org/drawingml/2006/table">
            <a:tbl>
              <a:tblPr>
                <a:tableStyleId>{18603FDC-E32A-4AB5-989C-0864C3EAD2B8}</a:tableStyleId>
              </a:tblPr>
              <a:tblGrid>
                <a:gridCol w="1402653"/>
                <a:gridCol w="1401937"/>
                <a:gridCol w="1401937"/>
                <a:gridCol w="1401937"/>
                <a:gridCol w="1401937"/>
              </a:tblGrid>
              <a:tr h="0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Category</a:t>
                      </a:r>
                      <a:endParaRPr lang="en-US" sz="1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/>
                        <a:t>Level 1</a:t>
                      </a:r>
                      <a:endParaRPr lang="en-US" sz="1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Level </a:t>
                      </a:r>
                      <a:r>
                        <a:rPr lang="en-US" sz="1200" dirty="0" smtClean="0"/>
                        <a:t>2</a:t>
                      </a:r>
                    </a:p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/>
                        <a:t>Level 3</a:t>
                      </a:r>
                      <a:endParaRPr lang="en-US" sz="1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/>
                        <a:t>Level 4</a:t>
                      </a:r>
                      <a:endParaRPr lang="en-US" sz="1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</a:tr>
              <a:tr h="151669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 smtClean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smtClean="0"/>
                        <a:t>Knowledge </a:t>
                      </a:r>
                      <a:r>
                        <a:rPr lang="en-US" sz="1200" dirty="0"/>
                        <a:t>and understanding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the topic and its content 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Demonstrates  knowledge and understanding of the topic with limited effectiveness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Demonstrates  knowledge and understanding of the topic with some effectiveness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Demonstrates  knowledge and understanding of  the topic with considerable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effectiveness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/>
                        <a:t>Demonstrates  knowledge and understanding of the topic with high degree of effectiveness</a:t>
                      </a:r>
                      <a:endParaRPr lang="en-US" sz="120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</a:tr>
              <a:tr h="138445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 smtClean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smtClean="0"/>
                        <a:t>Thinking </a:t>
                      </a:r>
                      <a:r>
                        <a:rPr lang="en-US" sz="1200" dirty="0"/>
                        <a:t>and Investigate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logically support the argument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The team contributes in a limited way to support the arguments.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/>
                        <a:t>The team contributes in some way to support the arguments.</a:t>
                      </a:r>
                      <a:endParaRPr lang="en-US" sz="120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The team contributes in meaningful way to support the arguments.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The team Contributes substantially and meaningfully way to support the arguments.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</a:tr>
              <a:tr h="125220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/>
                        <a:t>Communication 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/>
                        <a:t>Delivery and clarity of ideas</a:t>
                      </a:r>
                      <a:endParaRPr lang="en-US" sz="120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Conveys ideas logically and clearly  with a limited  degree of effectiveness 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 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Conveys ideas logically and clearly  with a some degree of effectiveness  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Conveys ideas logically and clearly  with  considerable effectiveness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Conveys ideas logically and clearly  with a high degree of effectiveness  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</a:tr>
              <a:tr h="97737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Application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smtClean="0"/>
                        <a:t>Results of </a:t>
                      </a:r>
                      <a:r>
                        <a:rPr lang="en-US" sz="1200" dirty="0"/>
                        <a:t>human  activities  on ecosystem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Applies knowledge  with limited  effectiveness 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Applies knowledge with some degree  of effectiveness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Applies knowledge with considerable effectiveness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/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Applies knowledge with high degree of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/>
                        <a:t>Effectiveness</a:t>
                      </a:r>
                      <a:endParaRPr lang="en-US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39266" marR="39266" marT="0" marB="0"/>
                </a:tc>
              </a:tr>
            </a:tbl>
          </a:graphicData>
        </a:graphic>
      </p:graphicFrame>
    </p:spTree>
  </p:cSld>
  <p:clrMapOvr>
    <a:masterClrMapping/>
  </p:clrMapOvr>
  <p:transition>
    <p:pull dir="lu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1905000" y="1981200"/>
            <a:ext cx="4572000" cy="2308324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en-US" sz="3600" dirty="0" smtClean="0"/>
              <a:t>            </a:t>
            </a:r>
          </a:p>
          <a:p>
            <a:r>
              <a:rPr lang="en-US" sz="3600" dirty="0" smtClean="0"/>
              <a:t>       Thanks</a:t>
            </a:r>
          </a:p>
          <a:p>
            <a:r>
              <a:rPr lang="en-US" sz="3600" dirty="0" smtClean="0"/>
              <a:t>      </a:t>
            </a:r>
          </a:p>
          <a:p>
            <a:r>
              <a:rPr lang="en-US" sz="3600" dirty="0" smtClean="0"/>
              <a:t>       Sunita Bali  </a:t>
            </a:r>
            <a:endParaRPr lang="en-US" sz="3600" dirty="0"/>
          </a:p>
        </p:txBody>
      </p:sp>
    </p:spTree>
  </p:cSld>
  <p:clrMapOvr>
    <a:masterClrMapping/>
  </p:clrMapOvr>
  <p:transition>
    <p:pull dir="lu"/>
  </p:transition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67</TotalTime>
  <Words>572</Words>
  <Application>Microsoft Office PowerPoint</Application>
  <PresentationFormat>On-screen Show (4:3)</PresentationFormat>
  <Paragraphs>111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Technic</vt:lpstr>
      <vt:lpstr>                    Debates</vt:lpstr>
      <vt:lpstr>Slide 2</vt:lpstr>
      <vt:lpstr> </vt:lpstr>
      <vt:lpstr>Slide 4</vt:lpstr>
      <vt:lpstr>Slide 5</vt:lpstr>
      <vt:lpstr>Slide 6</vt:lpstr>
      <vt:lpstr>Slide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Ghona</dc:creator>
  <cp:lastModifiedBy>Ghona</cp:lastModifiedBy>
  <cp:revision>8</cp:revision>
  <dcterms:created xsi:type="dcterms:W3CDTF">2011-10-30T04:10:21Z</dcterms:created>
  <dcterms:modified xsi:type="dcterms:W3CDTF">2011-10-30T05:17:55Z</dcterms:modified>
</cp:coreProperties>
</file>

<file path=docProps/thumbnail.jpeg>
</file>